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549C1-0487-125C-C2F5-169FB5F1BE87}" v="50" dt="2025-09-01T11:43:38.975"/>
    <p1510:client id="{40503141-27CB-3EDF-07B8-DF644DF65D20}" v="1995" dt="2025-09-01T12:40:55.971"/>
    <p1510:client id="{ACCA7D85-52EE-45A1-B22A-44AE0BFE88F8}" v="630" dt="2025-09-01T12:36:25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C28A4-1877-426B-B82D-5243A31CC336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1F3BB-E826-4F22-80C3-053BA532C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8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58B1-6AB4-4CB7-BA59-23AFE91B9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FA976-6032-4E61-9225-1292A3FF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47AD-EB23-4A10-9A11-CC0C8F2A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CF84-F752-4397-B149-06569663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82CE7-09CD-473C-844E-77F59BE5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30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A71B-465A-45E7-B6D5-397E911A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DBBCA-D780-41AD-A9CD-D0BF96F60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DB2B8-D7ED-4E8C-8736-7C0F317D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C4223-3E29-488A-93F4-ED57358E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20434-4E85-42AC-9D14-44B1A72F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13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F42A5-3E55-4E1D-93DE-5B4491B05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18156-0DF3-4963-9E14-8F7E39F38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A3143-5963-473C-B47C-CDFA539C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32D69-23E0-4A2E-B380-2C45F052D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F3F7-ED07-49BA-BFEB-46C0712C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3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FBE6F-65C0-408A-9E76-6E077541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D3D2B-4A88-454D-9F52-07CD2ECC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0BE17-0494-4C24-9957-18522829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26F3A-F645-475D-9304-FF820807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672DE-D51B-4B29-83F6-54B9731F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4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AA0F-E68E-419B-B875-0AE9FA3B1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11F5E-3E3A-402C-B630-1084C49EF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6D9F2-8037-4165-9E98-5EAB8A1B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5CD4E-9C69-4B21-9FC7-63C2DC9A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3D98E-64F3-436B-AE9F-34AD8A2D6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B0D7-D38F-4229-993B-98D32D91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E893-BA89-49C6-BB69-6C992E3EE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61664-BF13-4A8C-AA3E-3A608F7D6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6FEF6-A5DF-4C07-8BF0-7FEF9F466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B61C0-6BAE-4FDA-B803-A63EB66D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4327F-5AA4-4ED0-B447-9C47FF32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54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2151-B61D-42E0-A08A-53DADDAB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89F8E-81A9-4CC7-B99C-ACEAEC9A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7AC95-ED77-472F-A488-EFEE6C238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AC0BE-99ED-4FA8-B780-9F5494E91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CC91D-C16D-4DF6-B2D5-2DB54FDA8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639DD-D8B1-4A0D-B250-D511DDEA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27C6-1AAB-4FBC-84C7-760B67F3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89863-0E55-4F08-8676-CDF98708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9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9AAD-3875-4A27-B1F7-0D5FDD96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F0820-3B6D-45D4-A197-21A04E15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66156-892B-441D-960A-459F15CE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0085-E124-4049-B5B4-629F28E8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99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DFDAE-F6F2-4402-8613-95DC356F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A7D9F-D169-42D7-91D7-74A4A9CD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6CB9B-154E-407C-9ECC-579699DE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5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571-2C4B-47D6-9A23-46DD2C2C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2AAA-6959-4289-858A-7BCC656A4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E51DB-1EFF-4509-A99C-C4DE6579E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D9B8-4549-442A-9CC0-83B12061A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3BCB1-88FF-4179-B9A4-E7F26D1B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E1966-6AEE-42D8-A492-73368B08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23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05621-E12B-4211-880D-454707D1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63ECA-C3E2-4D88-BDC2-0E8288CB8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2DC78-C6F3-4425-B3F6-3D600E258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E90D0-7649-4177-89BE-623D8A07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DDFF-8F9E-4069-9390-355FAAD5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E1BE-8EEE-45E6-B0A3-90D82C5E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49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CB1E3-F229-454B-8D8A-B3F94A98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691F2-BDA6-465B-84F7-6CBD4616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56F1A-A8FF-4F46-81E7-848CD7ACC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10228-1E9F-472B-9E8A-41E9A175ABC3}" type="datetimeFigureOut">
              <a:rPr lang="en-IN" smtClean="0"/>
              <a:t>01-09-2025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F649B-102F-4862-B76D-C3C396F5C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7CE2-6901-4728-AD14-5D1E17AF6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34E91-84D7-4874-AB43-45334E593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11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ringexplorer267/Sorcer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ongodb.com/docs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E386C3-F8A9-4F08-856A-1224DC7F1C79}"/>
              </a:ext>
            </a:extLst>
          </p:cNvPr>
          <p:cNvSpPr txBox="1"/>
          <p:nvPr/>
        </p:nvSpPr>
        <p:spPr>
          <a:xfrm>
            <a:off x="605752" y="4755113"/>
            <a:ext cx="815216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>
                <a:solidFill>
                  <a:srgbClr val="FFFFFF"/>
                </a:solidFill>
                <a:latin typeface="Consolas"/>
              </a:rPr>
              <a:t>WARHOUSE ROBOTS</a:t>
            </a:r>
            <a:endParaRPr lang="en-IN" sz="7200">
              <a:solidFill>
                <a:srgbClr val="FFFFFF"/>
              </a:solidFill>
              <a:latin typeface="Consola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F8F1EC-072C-4AE5-AE83-24A39166914C}"/>
              </a:ext>
            </a:extLst>
          </p:cNvPr>
          <p:cNvGrpSpPr/>
          <p:nvPr/>
        </p:nvGrpSpPr>
        <p:grpSpPr>
          <a:xfrm>
            <a:off x="5571860" y="329757"/>
            <a:ext cx="6187546" cy="748066"/>
            <a:chOff x="5560285" y="310809"/>
            <a:chExt cx="6326455" cy="7648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A530F9-D5AF-420A-977B-974CCE6B966B}"/>
                </a:ext>
              </a:extLst>
            </p:cNvPr>
            <p:cNvGrpSpPr/>
            <p:nvPr/>
          </p:nvGrpSpPr>
          <p:grpSpPr>
            <a:xfrm>
              <a:off x="5560285" y="310809"/>
              <a:ext cx="3661577" cy="764860"/>
              <a:chOff x="356072" y="3969700"/>
              <a:chExt cx="3661577" cy="764860"/>
            </a:xfrm>
          </p:grpSpPr>
          <p:sp>
            <p:nvSpPr>
              <p:cNvPr id="10" name="TextBox 18">
                <a:extLst>
                  <a:ext uri="{FF2B5EF4-FFF2-40B4-BE49-F238E27FC236}">
                    <a16:creationId xmlns:a16="http://schemas.microsoft.com/office/drawing/2014/main" id="{403FEBF2-F7A9-4751-88E5-E9DCC966D5C0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693701" cy="2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Name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CF9FFB-1A31-4909-A981-B1C4BBC1DE3C}"/>
                  </a:ext>
                </a:extLst>
              </p:cNvPr>
              <p:cNvSpPr/>
              <p:nvPr/>
            </p:nvSpPr>
            <p:spPr>
              <a:xfrm>
                <a:off x="356072" y="4246699"/>
                <a:ext cx="3661577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/>
                  </a:rPr>
                  <a:t>&lt;Uttiyo Modak&gt;</a:t>
                </a:r>
                <a:endParaRPr lang="en-IN" sz="1400">
                  <a:solidFill>
                    <a:schemeClr val="bg1"/>
                  </a:solidFill>
                  <a:latin typeface="Consola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A37A87D-3A42-467E-A453-0FE458C87BFA}"/>
                </a:ext>
              </a:extLst>
            </p:cNvPr>
            <p:cNvGrpSpPr/>
            <p:nvPr/>
          </p:nvGrpSpPr>
          <p:grpSpPr>
            <a:xfrm>
              <a:off x="9374725" y="310809"/>
              <a:ext cx="1179576" cy="764860"/>
              <a:chOff x="356071" y="3969700"/>
              <a:chExt cx="1179576" cy="76486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71FD9-5B33-4642-89F8-1B4F76226C8E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Department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DF459E4-FF20-4570-AD83-175D280C3100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ECE.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B18608-4174-4B2A-93FB-E40EE820DCA0}"/>
                </a:ext>
              </a:extLst>
            </p:cNvPr>
            <p:cNvGrpSpPr/>
            <p:nvPr/>
          </p:nvGrpSpPr>
          <p:grpSpPr>
            <a:xfrm>
              <a:off x="10707164" y="310809"/>
              <a:ext cx="1179576" cy="764860"/>
              <a:chOff x="356071" y="3969700"/>
              <a:chExt cx="1179576" cy="76486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B96152-8C02-454E-A854-45E1FDA40EE6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Semester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289E98-F1B2-4EB1-BD46-00FA7CA02B2F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r>
                  <a:rPr lang="en-US" sz="1400" baseline="300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-Sem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77CBAF-69B8-4EE0-B26B-2762DFD98155}"/>
              </a:ext>
            </a:extLst>
          </p:cNvPr>
          <p:cNvGrpSpPr/>
          <p:nvPr/>
        </p:nvGrpSpPr>
        <p:grpSpPr>
          <a:xfrm>
            <a:off x="5571859" y="1077823"/>
            <a:ext cx="6187547" cy="748066"/>
            <a:chOff x="5560284" y="310809"/>
            <a:chExt cx="6326456" cy="76486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26A776F-DAA3-42CC-BF8F-B3C62930194F}"/>
                </a:ext>
              </a:extLst>
            </p:cNvPr>
            <p:cNvGrpSpPr/>
            <p:nvPr/>
          </p:nvGrpSpPr>
          <p:grpSpPr>
            <a:xfrm>
              <a:off x="5560284" y="310809"/>
              <a:ext cx="3661577" cy="764860"/>
              <a:chOff x="356071" y="3969700"/>
              <a:chExt cx="3661577" cy="764860"/>
            </a:xfrm>
          </p:grpSpPr>
          <p:sp>
            <p:nvSpPr>
              <p:cNvPr id="32" name="TextBox 18">
                <a:extLst>
                  <a:ext uri="{FF2B5EF4-FFF2-40B4-BE49-F238E27FC236}">
                    <a16:creationId xmlns:a16="http://schemas.microsoft.com/office/drawing/2014/main" id="{6F0A4435-1841-4179-82A9-870C21E64954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693701" cy="2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Name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FEE4823-3F89-48A9-9286-870682E7344D}"/>
                  </a:ext>
                </a:extLst>
              </p:cNvPr>
              <p:cNvSpPr/>
              <p:nvPr/>
            </p:nvSpPr>
            <p:spPr>
              <a:xfrm>
                <a:off x="356071" y="4246699"/>
                <a:ext cx="3661577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/>
                  </a:rPr>
                  <a:t>&lt;Tanushree Das&gt;</a:t>
                </a:r>
                <a:endParaRPr lang="en-IN" sz="1400">
                  <a:solidFill>
                    <a:schemeClr val="bg1"/>
                  </a:solidFill>
                  <a:latin typeface="Consola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71E7A9-B55F-4D5C-80BC-667E65E0E29C}"/>
                </a:ext>
              </a:extLst>
            </p:cNvPr>
            <p:cNvGrpSpPr/>
            <p:nvPr/>
          </p:nvGrpSpPr>
          <p:grpSpPr>
            <a:xfrm>
              <a:off x="9374725" y="310809"/>
              <a:ext cx="1179576" cy="764860"/>
              <a:chOff x="356071" y="3969700"/>
              <a:chExt cx="1179576" cy="76486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09BBA4-5888-4C4E-A179-5F6EA8C4EF5B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Department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2EBAC8A-B828-4F4A-8253-D70FA9CFE059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ECE.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572FBF5-859B-4279-AF54-45F267BC3BC2}"/>
                </a:ext>
              </a:extLst>
            </p:cNvPr>
            <p:cNvGrpSpPr/>
            <p:nvPr/>
          </p:nvGrpSpPr>
          <p:grpSpPr>
            <a:xfrm>
              <a:off x="10707164" y="310809"/>
              <a:ext cx="1179576" cy="764860"/>
              <a:chOff x="356071" y="3969700"/>
              <a:chExt cx="1179576" cy="76486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6116D2-F707-4B8D-8F4D-FED8F7212AE6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Semester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851F5C-CA75-4313-865F-D4A4C1F8CD4D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r>
                  <a:rPr lang="en-US" sz="1400" baseline="300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-Sem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70CFFA-4003-4C6E-99FB-BD2DDD26E7CD}"/>
              </a:ext>
            </a:extLst>
          </p:cNvPr>
          <p:cNvGrpSpPr/>
          <p:nvPr/>
        </p:nvGrpSpPr>
        <p:grpSpPr>
          <a:xfrm>
            <a:off x="5571860" y="1825889"/>
            <a:ext cx="6187546" cy="748066"/>
            <a:chOff x="5560285" y="310809"/>
            <a:chExt cx="6326455" cy="76486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3AA9B5-3A30-4817-8229-C6F8CA424017}"/>
                </a:ext>
              </a:extLst>
            </p:cNvPr>
            <p:cNvGrpSpPr/>
            <p:nvPr/>
          </p:nvGrpSpPr>
          <p:grpSpPr>
            <a:xfrm>
              <a:off x="5560285" y="310809"/>
              <a:ext cx="3661577" cy="764860"/>
              <a:chOff x="356072" y="3969700"/>
              <a:chExt cx="3661577" cy="764860"/>
            </a:xfrm>
          </p:grpSpPr>
          <p:sp>
            <p:nvSpPr>
              <p:cNvPr id="42" name="TextBox 18">
                <a:extLst>
                  <a:ext uri="{FF2B5EF4-FFF2-40B4-BE49-F238E27FC236}">
                    <a16:creationId xmlns:a16="http://schemas.microsoft.com/office/drawing/2014/main" id="{81F4CB05-A495-4CDC-951C-4BE471645426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693701" cy="2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Name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650C0F4-AC15-429B-BE9D-FBE8230CD311}"/>
                  </a:ext>
                </a:extLst>
              </p:cNvPr>
              <p:cNvSpPr/>
              <p:nvPr/>
            </p:nvSpPr>
            <p:spPr>
              <a:xfrm>
                <a:off x="356072" y="4246699"/>
                <a:ext cx="3661577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/>
                  </a:rPr>
                  <a:t>&lt;Subhabrata Mondal&gt;</a:t>
                </a:r>
                <a:endParaRPr lang="en-IN" sz="1400">
                  <a:solidFill>
                    <a:schemeClr val="bg1"/>
                  </a:solidFill>
                  <a:latin typeface="Consola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5EBCFDF-0A53-4405-9D26-18A79E88D482}"/>
                </a:ext>
              </a:extLst>
            </p:cNvPr>
            <p:cNvGrpSpPr/>
            <p:nvPr/>
          </p:nvGrpSpPr>
          <p:grpSpPr>
            <a:xfrm>
              <a:off x="9374725" y="310809"/>
              <a:ext cx="1179576" cy="764860"/>
              <a:chOff x="356071" y="3969700"/>
              <a:chExt cx="1179576" cy="76486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577252-9546-44D6-A516-FB5508B747B6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Department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EE8646-C72F-49F5-8DD6-8FC8402E4AD4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ECE.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680D957-D408-4570-9D4F-F56F80DA4155}"/>
                </a:ext>
              </a:extLst>
            </p:cNvPr>
            <p:cNvGrpSpPr/>
            <p:nvPr/>
          </p:nvGrpSpPr>
          <p:grpSpPr>
            <a:xfrm>
              <a:off x="10707164" y="310809"/>
              <a:ext cx="1179576" cy="764860"/>
              <a:chOff x="356071" y="3969700"/>
              <a:chExt cx="1179576" cy="76486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D24DED-8EE1-4606-9410-27420280ACA2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Semester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F700EA8-2963-4564-9908-828436ECCE38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r>
                  <a:rPr lang="en-US" sz="1400" baseline="300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-Sem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0776FF-24AC-4D74-8A3A-1227BF34DA37}"/>
              </a:ext>
            </a:extLst>
          </p:cNvPr>
          <p:cNvGrpSpPr/>
          <p:nvPr/>
        </p:nvGrpSpPr>
        <p:grpSpPr>
          <a:xfrm>
            <a:off x="5571860" y="2573955"/>
            <a:ext cx="6187546" cy="748066"/>
            <a:chOff x="5560285" y="310809"/>
            <a:chExt cx="6326455" cy="7648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A6F9FC-DFC5-4D98-A791-A03DC9EFDA4B}"/>
                </a:ext>
              </a:extLst>
            </p:cNvPr>
            <p:cNvGrpSpPr/>
            <p:nvPr/>
          </p:nvGrpSpPr>
          <p:grpSpPr>
            <a:xfrm>
              <a:off x="5560285" y="310809"/>
              <a:ext cx="3661577" cy="764860"/>
              <a:chOff x="356072" y="3969700"/>
              <a:chExt cx="3661577" cy="764860"/>
            </a:xfrm>
          </p:grpSpPr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C67245C8-0DA8-4A45-B531-794EB191A85D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693701" cy="283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Name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01EC10-2A03-46C6-96FD-890A838E3945}"/>
                  </a:ext>
                </a:extLst>
              </p:cNvPr>
              <p:cNvSpPr/>
              <p:nvPr/>
            </p:nvSpPr>
            <p:spPr>
              <a:xfrm>
                <a:off x="356072" y="4246699"/>
                <a:ext cx="3661577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/>
                  </a:rPr>
                  <a:t>&lt;Suman Chakraborty&gt;</a:t>
                </a:r>
                <a:endParaRPr lang="en-IN" sz="1400">
                  <a:solidFill>
                    <a:schemeClr val="bg1"/>
                  </a:solidFill>
                  <a:latin typeface="Consola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458C9B6-B45E-46B2-A294-F49ACD82C7E1}"/>
                </a:ext>
              </a:extLst>
            </p:cNvPr>
            <p:cNvGrpSpPr/>
            <p:nvPr/>
          </p:nvGrpSpPr>
          <p:grpSpPr>
            <a:xfrm>
              <a:off x="9374725" y="310809"/>
              <a:ext cx="1179576" cy="764860"/>
              <a:chOff x="356071" y="3969700"/>
              <a:chExt cx="1179576" cy="76486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57F39F-B017-460C-81CF-12F8D469AD66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Department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56E634E-935C-4A0A-990A-203590822B51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ECE.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C62990-4C17-4EC2-BFD9-9C2C434B105B}"/>
                </a:ext>
              </a:extLst>
            </p:cNvPr>
            <p:cNvGrpSpPr/>
            <p:nvPr/>
          </p:nvGrpSpPr>
          <p:grpSpPr>
            <a:xfrm>
              <a:off x="10707164" y="310809"/>
              <a:ext cx="1179576" cy="764860"/>
              <a:chOff x="356071" y="3969700"/>
              <a:chExt cx="1179576" cy="76486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E3FDB43-70CE-4E77-9626-0EDDDD7253A4}"/>
                  </a:ext>
                </a:extLst>
              </p:cNvPr>
              <p:cNvSpPr txBox="1"/>
              <p:nvPr/>
            </p:nvSpPr>
            <p:spPr>
              <a:xfrm>
                <a:off x="356072" y="3969700"/>
                <a:ext cx="11479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Semester</a:t>
                </a:r>
                <a:endParaRPr lang="en-IN" sz="12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9201295-9278-4945-B21B-201327D35321}"/>
                  </a:ext>
                </a:extLst>
              </p:cNvPr>
              <p:cNvSpPr/>
              <p:nvPr/>
            </p:nvSpPr>
            <p:spPr>
              <a:xfrm>
                <a:off x="356071" y="4246699"/>
                <a:ext cx="1179576" cy="487861"/>
              </a:xfrm>
              <a:prstGeom prst="rect">
                <a:avLst/>
              </a:prstGeom>
              <a:solidFill>
                <a:srgbClr val="222222"/>
              </a:solidFill>
              <a:ln w="19050">
                <a:solidFill>
                  <a:srgbClr val="121213"/>
                </a:solidFill>
              </a:ln>
              <a:effectLst>
                <a:outerShdw dist="50800" dir="2700000" algn="tl" rotWithShape="0">
                  <a:srgbClr val="222222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lvl="0">
                  <a:defRPr lang="en-US"/>
                </a:defPPr>
                <a:lvl1pPr marL="0" lv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lvl="1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lvl="2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lvl="3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lvl="4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lvl="5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lvl="6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lvl="7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lvl="8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  <a:r>
                  <a:rPr lang="en-US" sz="1400" baseline="300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TH</a:t>
                </a:r>
                <a:r>
                  <a:rPr lang="en-US" sz="140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-Sem</a:t>
                </a:r>
                <a:endParaRPr lang="en-IN" sz="1400">
                  <a:solidFill>
                    <a:schemeClr val="bg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39CED8C-5462-403B-AF3B-A43D63457511}"/>
              </a:ext>
            </a:extLst>
          </p:cNvPr>
          <p:cNvSpPr txBox="1"/>
          <p:nvPr/>
        </p:nvSpPr>
        <p:spPr>
          <a:xfrm>
            <a:off x="676872" y="5974246"/>
            <a:ext cx="6756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1600">
                <a:solidFill>
                  <a:srgbClr val="C00000"/>
                </a:solidFill>
                <a:latin typeface="Consolas" panose="020B0609020204030204" pitchFamily="49" charset="0"/>
              </a:rPr>
              <a:t>RED</a:t>
            </a:r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&gt; | &lt;QUESTION NO.3&gt;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2C47FF-CA4E-46B6-B693-C18E37B87876}"/>
              </a:ext>
            </a:extLst>
          </p:cNvPr>
          <p:cNvSpPr txBox="1"/>
          <p:nvPr/>
        </p:nvSpPr>
        <p:spPr>
          <a:xfrm>
            <a:off x="605752" y="3231347"/>
            <a:ext cx="44815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IN" sz="7200">
                <a:solidFill>
                  <a:schemeClr val="accent1">
                    <a:lumMod val="40000"/>
                    <a:lumOff val="60000"/>
                  </a:schemeClr>
                </a:solidFill>
              </a:rPr>
              <a:t>SORCERERS</a:t>
            </a:r>
            <a:endParaRPr lang="en-IN" sz="7200">
              <a:solidFill>
                <a:schemeClr val="accent1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EDDBC2-3879-49F7-8E0C-2CE1EE22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3" y="437105"/>
            <a:ext cx="1735778" cy="3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708211" y="654423"/>
            <a:ext cx="964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REFERENCES &amp; PROJECT LINKS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09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797859" y="1711062"/>
            <a:ext cx="9556376" cy="153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IN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PROJECT </a:t>
            </a:r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LINKS: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Calibri"/>
                <a:cs typeface="Calibri"/>
              </a:rPr>
              <a:t>GitHub Repository (Team Sorcerers):</a:t>
            </a:r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https://github.com/erringexplorer267/Sorcerers</a:t>
            </a:r>
            <a:endParaRPr lang="en-US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Calibri"/>
                <a:cs typeface="Calibri"/>
              </a:rPr>
              <a:t>Demo YouTube Video Link: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98FF4-4863-4F95-8095-8ECAE96D4FCF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Where We Got Help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6B66B-3D3F-4883-9FA8-0534E8764A8C}"/>
              </a:ext>
            </a:extLst>
          </p:cNvPr>
          <p:cNvSpPr txBox="1"/>
          <p:nvPr/>
        </p:nvSpPr>
        <p:spPr>
          <a:xfrm>
            <a:off x="797859" y="3657600"/>
            <a:ext cx="9931101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REFERENCES:</a:t>
            </a:r>
            <a:endParaRPr lang="en-US">
              <a:solidFill>
                <a:schemeClr val="bg1"/>
              </a:solidFill>
            </a:endParaRPr>
          </a:p>
          <a:p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Open Source Robotics Foundation. (2023).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ROS 2 Documentation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https://docs.ros.org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Robot Operating System. (2023).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Gazebo Simulator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https://gazebosim.org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MQTT. (n.d.).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MQTT: The Standard for IoT Messaging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https://mqtt.org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MongoDB, Inc. (2023).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MongoDB Documentation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https://www.mongodb.com/docs</a:t>
            </a: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NumPy Developers. (2023).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NumPy User Guide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https://numpy.org/doc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Flask Community. (2023). </a:t>
            </a:r>
            <a:r>
              <a:rPr lang="en-US" sz="1600" i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Flask Documentation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. Retrieved from https://flask.palletsprojects.com</a:t>
            </a:r>
          </a:p>
          <a:p>
            <a:pPr marL="342900" indent="-342900">
              <a:buAutoNum type="arabicPeriod"/>
            </a:pP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12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708212" y="654423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PROBLEM STATEMENT &amp; OBJECTIVE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01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708212" y="1516459"/>
            <a:ext cx="9948064" cy="2032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Problem Statement: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accent1">
                    <a:lumMod val="40000"/>
                    <a:lumOff val="60000"/>
                  </a:schemeClr>
                </a:solidFill>
                <a:latin typeface="Consolas"/>
              </a:rPr>
              <a:t>Create a network of IoT-enabled warehouse robots: Coordinate their movement and tasks to optimize storage and retrieval.(</a:t>
            </a:r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Consolas"/>
              </a:rPr>
              <a:t>Red House </a:t>
            </a:r>
            <a:r>
              <a:rPr lang="en-US" sz="1600">
                <a:solidFill>
                  <a:schemeClr val="accent1">
                    <a:lumMod val="40000"/>
                    <a:lumOff val="60000"/>
                  </a:schemeClr>
                </a:solidFill>
                <a:latin typeface="Consolas"/>
              </a:rPr>
              <a:t>&amp;  Question Number:3)</a:t>
            </a:r>
            <a:endParaRPr lang="en-US" sz="1600">
              <a:solidFill>
                <a:schemeClr val="accent1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SzPct val="70000"/>
            </a:pPr>
            <a:endParaRPr lang="en-IN">
              <a:solidFill>
                <a:schemeClr val="accent4">
                  <a:lumMod val="20000"/>
                  <a:lumOff val="80000"/>
                </a:schemeClr>
              </a:solidFill>
              <a:latin typeface="Consolas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ED542-5C6F-4ED2-A9D8-BFFFF6BDC7F9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What's the Problem?</a:t>
            </a:r>
          </a:p>
        </p:txBody>
      </p:sp>
      <p:pic>
        <p:nvPicPr>
          <p:cNvPr id="2" name="Picture 1" descr="A blue robot holding a box&#10;&#10;AI-generated content may be incorrect.">
            <a:extLst>
              <a:ext uri="{FF2B5EF4-FFF2-40B4-BE49-F238E27FC236}">
                <a16:creationId xmlns:a16="http://schemas.microsoft.com/office/drawing/2014/main" id="{5E1D8C28-C4F3-8565-B90E-EEEA25BD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1" y="2865901"/>
            <a:ext cx="4159348" cy="3234788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B5D598-E25B-C56A-B624-E5DF344011DD}"/>
              </a:ext>
            </a:extLst>
          </p:cNvPr>
          <p:cNvSpPr txBox="1"/>
          <p:nvPr/>
        </p:nvSpPr>
        <p:spPr>
          <a:xfrm>
            <a:off x="708211" y="3321031"/>
            <a:ext cx="5387788" cy="268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Objective: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This project aims to design an IoT-enabled warehouse robotic system that coordinates movement and task allocation to </a:t>
            </a:r>
            <a:r>
              <a:rPr lang="en-US" sz="1600" b="1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optimize storage and retrieval to </a:t>
            </a: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enhance efficiency and accuracy while minimizing manual effort and human error.</a:t>
            </a:r>
            <a:endParaRPr lang="en-IN" sz="1600">
              <a:solidFill>
                <a:schemeClr val="accent4">
                  <a:lumMod val="20000"/>
                  <a:lumOff val="80000"/>
                </a:schemeClr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295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708212" y="453177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TOPIC &amp; PROPOSED SOLUTION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02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708212" y="1294052"/>
            <a:ext cx="9827708" cy="46183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Background:</a:t>
            </a:r>
            <a:endParaRPr lang="en-US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onsolas"/>
              </a:rPr>
              <a:t>Efficient warehouse management is critical in modern supply chains. With increasing demand for fast deliveries and large-scale inventory handling, traditional manual methods face significant challenges.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endParaRPr lang="en-US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Why the Problem Matters?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Warehouses need fast and accurate operations.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Manual methods are slow, costly, and error-prone.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Hard to achieve real-time tracking and coordination.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Rising demand for automation and efficiency.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IoT-enabled robots provide smart coordination and optimization.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44538-719E-4989-9E93-2516C9F79E17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Why It Matters</a:t>
            </a:r>
          </a:p>
        </p:txBody>
      </p:sp>
    </p:spTree>
    <p:extLst>
      <p:ext uri="{BB962C8B-B14F-4D97-AF65-F5344CB8AC3E}">
        <p14:creationId xmlns:p14="http://schemas.microsoft.com/office/powerpoint/2010/main" val="311545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586292" y="430903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TOPIC &amp; PROPOSED SOLUTION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03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349486" y="1336705"/>
            <a:ext cx="4200631" cy="46755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 sz="1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What’s new or different in our system :</a:t>
            </a: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It uses an IoT network, so all robots stay connected.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Robots can work together as a team, not just individually.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Tasks are given in real-time, instead of following fixed schedules.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Robots follow smart routes to save time and avoid traffic inside the warehouse.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The system is flexible and scalable, so it can grow with warehouse needs.</a:t>
            </a:r>
          </a:p>
          <a:p>
            <a:pPr marL="342900" indent="-342900">
              <a:lnSpc>
                <a:spcPct val="150000"/>
              </a:lnSpc>
              <a:buSzPct val="70000"/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It can be upgraded with AI in the future to make even smarter decisions.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81BD8-4F4A-47C0-AC56-6B5DF0D515C1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Our Big Idea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8C6493F-69F4-462B-A8AE-4B3F81A467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64BC68B-3A1B-44B7-89A9-A3F748D36A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D3162-1CC4-4E85-91AB-D7E0480B7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1" r="10466"/>
          <a:stretch/>
        </p:blipFill>
        <p:spPr>
          <a:xfrm>
            <a:off x="4644436" y="1530664"/>
            <a:ext cx="6225448" cy="4487552"/>
          </a:xfrm>
          <a:prstGeom prst="rect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827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284480" y="187063"/>
            <a:ext cx="795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TOPIC &amp; PROPOSED SOLUTION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04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284480" y="1185087"/>
            <a:ext cx="6719669" cy="464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Benefits: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onsolas"/>
              </a:rPr>
              <a:t> 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3AD2D-5BA0-483E-ADC7-39152D84AC77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Why It’s Cool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BBF17-9893-24BD-CC6D-250AFE223E28}"/>
              </a:ext>
            </a:extLst>
          </p:cNvPr>
          <p:cNvSpPr txBox="1"/>
          <p:nvPr/>
        </p:nvSpPr>
        <p:spPr>
          <a:xfrm>
            <a:off x="284479" y="4068962"/>
            <a:ext cx="10600006" cy="19455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buSzPct val="70000"/>
            </a:pPr>
            <a:r>
              <a:rPr lang="en-US">
                <a:solidFill>
                  <a:schemeClr val="bg1"/>
                </a:solidFill>
                <a:latin typeface="Consolas"/>
              </a:rPr>
              <a:t>What Makes It Unique?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,Sans-Serif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Uses an IoT-based communication network, unlike traditional standalone robots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Provides real-time coordination among multiple robots, ensuring smooth workflow</a:t>
            </a:r>
            <a:endParaRPr lang="en-US" sz="1600">
              <a:solidFill>
                <a:schemeClr val="accent4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Dynamic task allocation, not fixed scheduling, making it adaptive to changing needs</a:t>
            </a:r>
          </a:p>
          <a:p>
            <a:pPr marL="285750" indent="-285750">
              <a:lnSpc>
                <a:spcPct val="150000"/>
              </a:lnSpc>
              <a:buSzPct val="70000"/>
              <a:buFont typeface="Wingdings"/>
              <a:buChar char="§"/>
            </a:pPr>
            <a:r>
              <a:rPr lang="en-US" sz="1600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Smart path planning to reduce congestion and save time, unlike basic navigation systems </a:t>
            </a:r>
          </a:p>
        </p:txBody>
      </p:sp>
      <p:pic>
        <p:nvPicPr>
          <p:cNvPr id="8" name="Picture 7" descr="A group of colorful circles with black text&#10;&#10;AI-generated content may be incorrect.">
            <a:extLst>
              <a:ext uri="{FF2B5EF4-FFF2-40B4-BE49-F238E27FC236}">
                <a16:creationId xmlns:a16="http://schemas.microsoft.com/office/drawing/2014/main" id="{40FC550E-3806-1FB8-DBEF-383F93A7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06" y="1423540"/>
            <a:ext cx="7291756" cy="26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-1297899" y="342200"/>
            <a:ext cx="753035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Consolas"/>
              </a:rPr>
              <a:t>CIRCUIT DIAGRAM</a:t>
            </a:r>
            <a:endParaRPr lang="en-IN" sz="360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05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F6C09-0170-4E07-8ED0-0CCB05FB1089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Wiring Up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A109EB-7E3A-40F1-63A1-5EE681259458}"/>
              </a:ext>
            </a:extLst>
          </p:cNvPr>
          <p:cNvCxnSpPr/>
          <p:nvPr/>
        </p:nvCxnSpPr>
        <p:spPr>
          <a:xfrm>
            <a:off x="5273574" y="5457628"/>
            <a:ext cx="69021" cy="6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52DF616-45AC-D0FC-A0EF-D35DBA4F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53" r="3596" b="253"/>
          <a:stretch>
            <a:fillRect/>
          </a:stretch>
        </p:blipFill>
        <p:spPr>
          <a:xfrm>
            <a:off x="490251" y="1237175"/>
            <a:ext cx="10190216" cy="462671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55517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505012" y="400423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FLOWCHART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06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BE5C0-D8DA-4CB8-9AF6-4E33F6BC9A5E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How It Works</a:t>
            </a:r>
          </a:p>
        </p:txBody>
      </p:sp>
      <p:pic>
        <p:nvPicPr>
          <p:cNvPr id="2" name="Picture 1" descr="A diagram of a program&#10;&#10;AI-generated content may be incorrect.">
            <a:extLst>
              <a:ext uri="{FF2B5EF4-FFF2-40B4-BE49-F238E27FC236}">
                <a16:creationId xmlns:a16="http://schemas.microsoft.com/office/drawing/2014/main" id="{B784B385-7F52-1C4F-BD6F-EF33CB0E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60" y="121920"/>
            <a:ext cx="4026679" cy="673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109FE-A42D-4CE2-82D1-C085099EE3EE}"/>
              </a:ext>
            </a:extLst>
          </p:cNvPr>
          <p:cNvSpPr txBox="1"/>
          <p:nvPr/>
        </p:nvSpPr>
        <p:spPr>
          <a:xfrm>
            <a:off x="992692" y="1158514"/>
            <a:ext cx="8567270" cy="5694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SzPct val="70000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Start</a:t>
            </a: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Task Request Received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Order / packing request arrives into system.</a:t>
            </a: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Task Queue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All pending / deliver tasks are listed.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Task Allocation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Server chooses the best robot: nearest + battery + load.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Send Task to Robot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MQTT / HTTP command with shelf location + destination.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Robot Acknowledges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robot confirms task accepted.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Navigate to Shelf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robot follows line / path, uses sensors.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Obstacle Check →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                      If obstacle detected: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Avoid / Replan, then return to Navigate.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                      Else: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continue.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Arrive at Shelf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Picks the item, scan RFID / QR to confirm.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Navigate to Destination 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again with Obstacle Check loop.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Deliver Item &amp; Confirm → 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drop item, send confirmation.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Update Server →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task complete, logs sent, update inventory.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§"/>
            </a:pPr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Health Check / Battery Check →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                     If battery low: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Go to Charging Station (or mark unavailable).</a:t>
            </a:r>
            <a:endParaRPr lang="en-US" sz="12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                     Else: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Return to Task Queue (ready for next assignment).</a:t>
            </a:r>
          </a:p>
          <a:p>
            <a:r>
              <a:rPr lang="en-US" sz="1200">
                <a:solidFill>
                  <a:srgbClr val="B4C6E7"/>
                </a:solidFill>
                <a:ea typeface="+mn-lt"/>
                <a:cs typeface="+mn-lt"/>
              </a:rPr>
              <a:t>End.</a:t>
            </a:r>
            <a:endParaRPr lang="en-US" sz="1200">
              <a:solidFill>
                <a:srgbClr val="B4C6E7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  <a:buSzPct val="70000"/>
            </a:pPr>
            <a:endParaRPr lang="en-US" sz="1200">
              <a:solidFill>
                <a:srgbClr val="B4C6E7"/>
              </a:solidFill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94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-975645" y="297758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TECHNOLOGY STACK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07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BBF87-E58D-4318-A376-12277DACA27F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Tech Stuff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AC44-F732-485C-97AC-8CC00D3DC8E9}"/>
              </a:ext>
            </a:extLst>
          </p:cNvPr>
          <p:cNvSpPr txBox="1"/>
          <p:nvPr/>
        </p:nvSpPr>
        <p:spPr>
          <a:xfrm>
            <a:off x="125418" y="959223"/>
            <a:ext cx="4528890" cy="5570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Software Components:</a:t>
            </a:r>
            <a:endParaRPr lang="en-US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Python</a:t>
            </a:r>
            <a:r>
              <a:rPr lang="en-US" sz="1300" b="1">
                <a:solidFill>
                  <a:schemeClr val="bg1"/>
                </a:solidFill>
              </a:rPr>
              <a:t>:</a:t>
            </a:r>
            <a:r>
              <a:rPr lang="en-US" sz="1300">
                <a:solidFill>
                  <a:schemeClr val="bg1"/>
                </a:solidFill>
              </a:rPr>
              <a:t> Core programming for simulation, data handling, and AI modules.</a:t>
            </a: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C: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Used in Arduino firmware for low-level hardware control.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Dijkstra’s Algorithm: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Optimizes shortest path navigation for the robot.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KNN Mapping</a:t>
            </a:r>
            <a:r>
              <a:rPr lang="en-US" sz="1300" b="1">
                <a:solidFill>
                  <a:schemeClr val="bg1"/>
                </a:solidFill>
              </a:rPr>
              <a:t>:</a:t>
            </a:r>
            <a:r>
              <a:rPr lang="en-US" sz="1300">
                <a:solidFill>
                  <a:schemeClr val="bg1"/>
                </a:solidFill>
              </a:rPr>
              <a:t> For path classification and decision-making in navigation.</a:t>
            </a: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VS Code</a:t>
            </a:r>
            <a:r>
              <a:rPr lang="en-US" sz="1300" b="1">
                <a:solidFill>
                  <a:schemeClr val="bg1"/>
                </a:solidFill>
              </a:rPr>
              <a:t>:</a:t>
            </a:r>
            <a:r>
              <a:rPr lang="en-US" sz="1300">
                <a:solidFill>
                  <a:schemeClr val="bg1"/>
                </a:solidFill>
              </a:rPr>
              <a:t> Primary development environment for coding &amp; debugging.</a:t>
            </a: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NumPy</a:t>
            </a:r>
            <a:r>
              <a:rPr lang="en-US" sz="1300" b="1">
                <a:solidFill>
                  <a:schemeClr val="bg1"/>
                </a:solidFill>
              </a:rPr>
              <a:t>:</a:t>
            </a:r>
            <a:r>
              <a:rPr lang="en-US" sz="1300">
                <a:solidFill>
                  <a:schemeClr val="bg1"/>
                </a:solidFill>
              </a:rPr>
              <a:t> Supports matrix operations, sensor data processing &amp; calculations.</a:t>
            </a: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Flask</a:t>
            </a:r>
            <a:r>
              <a:rPr lang="en-US" sz="1300" b="1">
                <a:solidFill>
                  <a:schemeClr val="bg1"/>
                </a:solidFill>
              </a:rPr>
              <a:t>:</a:t>
            </a:r>
            <a:r>
              <a:rPr lang="en-US" sz="1300">
                <a:solidFill>
                  <a:schemeClr val="bg1"/>
                </a:solidFill>
              </a:rPr>
              <a:t> Lightweight backend for IoT dashboard and communication.</a:t>
            </a: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HTML, CSS, JS: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Frontend interface for monitoring and controlling robot.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DFEF6-C354-4897-83FF-620B537B5F65}"/>
              </a:ext>
            </a:extLst>
          </p:cNvPr>
          <p:cNvSpPr txBox="1"/>
          <p:nvPr/>
        </p:nvSpPr>
        <p:spPr>
          <a:xfrm>
            <a:off x="4860214" y="2887126"/>
            <a:ext cx="2075991" cy="2101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400">
                <a:solidFill>
                  <a:schemeClr val="bg1"/>
                </a:solidFill>
              </a:rPr>
              <a:t>ROS 2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endParaRPr lang="en-US" sz="1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1400">
                <a:solidFill>
                  <a:schemeClr val="bg1"/>
                </a:solidFill>
              </a:rPr>
              <a:t>Gazebo:</a:t>
            </a:r>
            <a:endParaRPr lang="en-US" sz="1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endParaRPr lang="en-US" sz="1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1400">
                <a:solidFill>
                  <a:schemeClr val="bg1"/>
                </a:solidFill>
              </a:rPr>
              <a:t>MQTT Protocol:</a:t>
            </a:r>
            <a:endParaRPr lang="en-US" sz="1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endParaRPr lang="en-US" sz="1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§"/>
            </a:pPr>
            <a:r>
              <a:rPr lang="en-US" sz="1400">
                <a:solidFill>
                  <a:schemeClr val="bg1"/>
                </a:solidFill>
              </a:rPr>
              <a:t>LIDAR.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1400">
                <a:solidFill>
                  <a:schemeClr val="bg1"/>
                </a:solidFill>
              </a:rPr>
              <a:t>MongoDB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4B3DD-19B7-442D-85F0-D69017DCB493}"/>
              </a:ext>
            </a:extLst>
          </p:cNvPr>
          <p:cNvSpPr txBox="1"/>
          <p:nvPr/>
        </p:nvSpPr>
        <p:spPr>
          <a:xfrm>
            <a:off x="7185683" y="963586"/>
            <a:ext cx="3523739" cy="51860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Hardware Components:</a:t>
            </a:r>
          </a:p>
          <a:p>
            <a:endParaRPr lang="en-US" sz="1400" b="1">
              <a:solidFill>
                <a:schemeClr val="bg1"/>
              </a:solidFill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Control Unit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– Arduino Uno (prototype) → Industrial MCU / Raspberry Pi (scalable)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Motors &amp; Drive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– DC geared motors (prototype) → BLDC/Stepper motors with encoders (scalable)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Sensors</a:t>
            </a:r>
            <a:r>
              <a:rPr lang="en-US" sz="1300">
                <a:solidFill>
                  <a:schemeClr val="bg1"/>
                </a:solidFill>
              </a:rPr>
              <a:t> – LDRs (line tracking), Ultrasonic (obstacle) → LiDAR / Camera vision (scalable)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Power Supply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– 9V–12V battery pack (prototype) → Li-ion battery pack with BMS (scalable)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Chassis</a:t>
            </a:r>
            <a:r>
              <a:rPr lang="en-US" sz="1300">
                <a:solidFill>
                  <a:schemeClr val="bg1"/>
                </a:solidFill>
              </a:rPr>
              <a:t> – Acrylic/metal frame (prototype) → Aluminum/steel load-bearing structure (scalable)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Indicators</a:t>
            </a:r>
            <a:r>
              <a:rPr lang="en-US" sz="13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>
                <a:solidFill>
                  <a:schemeClr val="bg1"/>
                </a:solidFill>
              </a:rPr>
              <a:t>– LEDs (status), Buzzer (alerts)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3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Communication</a:t>
            </a:r>
            <a:r>
              <a:rPr lang="en-US" sz="1300">
                <a:solidFill>
                  <a:schemeClr val="bg1"/>
                </a:solidFill>
              </a:rPr>
              <a:t> – ESP8266/ESP32 Wi-Fi module (for cloud connectivity)</a:t>
            </a: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en-US" sz="13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FE901567-09D4-40BC-97F6-654610652AFF}"/>
              </a:ext>
            </a:extLst>
          </p:cNvPr>
          <p:cNvSpPr/>
          <p:nvPr/>
        </p:nvSpPr>
        <p:spPr>
          <a:xfrm>
            <a:off x="4756639" y="1912755"/>
            <a:ext cx="2287465" cy="3199239"/>
          </a:xfrm>
          <a:prstGeom prst="round2Same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4DE18-565B-4B03-9E0C-50CC36812EA4}"/>
              </a:ext>
            </a:extLst>
          </p:cNvPr>
          <p:cNvSpPr txBox="1"/>
          <p:nvPr/>
        </p:nvSpPr>
        <p:spPr>
          <a:xfrm>
            <a:off x="4853653" y="2119099"/>
            <a:ext cx="208171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Additional Software/</a:t>
            </a:r>
            <a:endParaRPr lang="en-US" sz="14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 algn="ctr"/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Simulation Components</a:t>
            </a:r>
          </a:p>
          <a:p>
            <a:pPr algn="ctr"/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</a:rPr>
              <a:t>(can be done):</a:t>
            </a:r>
            <a:endParaRPr lang="en-US" sz="14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75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3D98DB-A576-1EC6-2618-902E6417B12A}"/>
              </a:ext>
            </a:extLst>
          </p:cNvPr>
          <p:cNvSpPr/>
          <p:nvPr/>
        </p:nvSpPr>
        <p:spPr>
          <a:xfrm>
            <a:off x="240714" y="1309077"/>
            <a:ext cx="3344983" cy="3604456"/>
          </a:xfrm>
          <a:prstGeom prst="round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B124B-BFB6-4E08-8BA3-4A783CF57492}"/>
              </a:ext>
            </a:extLst>
          </p:cNvPr>
          <p:cNvSpPr txBox="1"/>
          <p:nvPr/>
        </p:nvSpPr>
        <p:spPr>
          <a:xfrm>
            <a:off x="-182775" y="340881"/>
            <a:ext cx="753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Consolas" panose="020B0609020204030204" pitchFamily="49" charset="0"/>
              </a:rPr>
              <a:t>CHALLENGES &amp; SOLUTIONS</a:t>
            </a:r>
            <a:endParaRPr lang="en-IN" sz="3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1CC4E-A8CA-42DE-8614-BCE26CD6A2D7}"/>
              </a:ext>
            </a:extLst>
          </p:cNvPr>
          <p:cNvSpPr txBox="1"/>
          <p:nvPr/>
        </p:nvSpPr>
        <p:spPr>
          <a:xfrm>
            <a:off x="11331389" y="6176681"/>
            <a:ext cx="43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Consolas" panose="020B0609020204030204" pitchFamily="49" charset="0"/>
              </a:rPr>
              <a:t>08</a:t>
            </a:r>
            <a:endParaRPr lang="en-IN" sz="16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CE8EF-7A4A-446B-82BF-508BB27385EE}"/>
              </a:ext>
            </a:extLst>
          </p:cNvPr>
          <p:cNvSpPr txBox="1"/>
          <p:nvPr/>
        </p:nvSpPr>
        <p:spPr>
          <a:xfrm rot="16200000">
            <a:off x="10436651" y="1610425"/>
            <a:ext cx="221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Hurdles &amp; Fixes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716FE-288B-486D-9610-570196D87C93}"/>
              </a:ext>
            </a:extLst>
          </p:cNvPr>
          <p:cNvSpPr txBox="1"/>
          <p:nvPr/>
        </p:nvSpPr>
        <p:spPr>
          <a:xfrm>
            <a:off x="7058895" y="1312145"/>
            <a:ext cx="3711819" cy="4585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14400" lvl="1"/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pPr lvl="1" algn="ctr"/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ENGINEERING PROCESSES:</a:t>
            </a:r>
          </a:p>
          <a:p>
            <a:pPr lvl="1"/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Simulation in </a:t>
            </a:r>
            <a:r>
              <a:rPr lang="en-US" sz="160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Tinkercad</a:t>
            </a:r>
            <a:r>
              <a:rPr lang="en-US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 → test core control logic (sensors, navigation).</a:t>
            </a:r>
            <a:endParaRPr lang="en-US" sz="16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 marL="742950" lvl="1" indent="-285750">
              <a:buFont typeface="Wingdings"/>
              <a:buChar char="§"/>
            </a:pPr>
            <a:endParaRPr lang="en-US" sz="16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Prototype with scaled components → validate line-following &amp; obstacle detection.</a:t>
            </a:r>
            <a:endParaRPr lang="en-US" sz="1600">
              <a:solidFill>
                <a:schemeClr val="accent6">
                  <a:lumMod val="40000"/>
                  <a:lumOff val="6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Wingdings"/>
              <a:buChar char="§"/>
            </a:pPr>
            <a:endParaRPr lang="en-US" sz="1600">
              <a:solidFill>
                <a:schemeClr val="accent6">
                  <a:lumMod val="40000"/>
                  <a:lumOff val="6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solidFill>
                  <a:schemeClr val="accent6">
                    <a:lumMod val="40000"/>
                    <a:lumOff val="60000"/>
                  </a:schemeClr>
                </a:solidFill>
              </a:rPr>
              <a:t>Scalable architecture → final design will use BLDC/stepper motors with gear reduction and stronger frame to handle heavier payloads, replacing DC motors used in the prototype.</a:t>
            </a:r>
            <a:endParaRPr lang="en-US" sz="160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endParaRPr lang="en-US" sz="1600">
              <a:solidFill>
                <a:srgbClr val="E2EFD9"/>
              </a:solidFill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0E89A-EE00-46A6-9D45-34BD8EB0A64E}"/>
              </a:ext>
            </a:extLst>
          </p:cNvPr>
          <p:cNvSpPr txBox="1"/>
          <p:nvPr/>
        </p:nvSpPr>
        <p:spPr>
          <a:xfrm>
            <a:off x="237535" y="1547654"/>
            <a:ext cx="3238712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COST:</a:t>
            </a:r>
            <a:endParaRPr lang="en-US"/>
          </a:p>
          <a:p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Human </a:t>
            </a:r>
            <a:r>
              <a:rPr lang="en-US" sz="1600" err="1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labour</a:t>
            </a: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 for repetitive material movement → recurring expense.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Our prototype: low-cost automation (~₹2,500–₹3,000).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B4C6E7"/>
                </a:solidFill>
                <a:latin typeface="Calibri"/>
                <a:ea typeface="Calibri"/>
                <a:cs typeface="Calibri"/>
              </a:rPr>
              <a:t>Scalable to larger robots → one-time investment, reduces long-term operational cost.</a:t>
            </a:r>
          </a:p>
          <a:p>
            <a:pPr marL="285750" indent="-285750">
              <a:buFont typeface="Wingdings"/>
              <a:buChar char="§"/>
            </a:pPr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  <a:p>
            <a:endParaRPr lang="en-US" sz="1600">
              <a:solidFill>
                <a:srgbClr val="B4C6E7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7171EE-0F15-4299-A5F3-9D33A15BDC42}"/>
              </a:ext>
            </a:extLst>
          </p:cNvPr>
          <p:cNvSpPr txBox="1"/>
          <p:nvPr/>
        </p:nvSpPr>
        <p:spPr>
          <a:xfrm>
            <a:off x="3934614" y="1540047"/>
            <a:ext cx="3140742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ACCURACY: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FEF2CC"/>
                </a:solidFill>
                <a:latin typeface="Calibri"/>
                <a:ea typeface="Calibri"/>
                <a:cs typeface="Calibri"/>
              </a:rPr>
              <a:t>Manual handling → prone to fatigue &amp; errors.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600">
              <a:solidFill>
                <a:srgbClr val="FEF2C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FEF2CC"/>
                </a:solidFill>
                <a:latin typeface="Calibri"/>
                <a:ea typeface="Calibri"/>
                <a:cs typeface="Calibri"/>
              </a:rPr>
              <a:t>Our system: sensor-based (LiDAR + ultrasonic) → ensures reliable line following &amp; obstacle detection.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endParaRPr lang="en-US" sz="1600">
              <a:solidFill>
                <a:srgbClr val="FEF2C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sz="1600">
                <a:solidFill>
                  <a:srgbClr val="FEF2CC"/>
                </a:solidFill>
                <a:latin typeface="Calibri"/>
                <a:ea typeface="Calibri"/>
                <a:cs typeface="Calibri"/>
              </a:rPr>
              <a:t>Cloud integration → data logging improves efficiency tracking.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221F07-1E98-77EC-EDE2-2A148C253AEE}"/>
              </a:ext>
            </a:extLst>
          </p:cNvPr>
          <p:cNvSpPr/>
          <p:nvPr/>
        </p:nvSpPr>
        <p:spPr>
          <a:xfrm>
            <a:off x="3816253" y="1309077"/>
            <a:ext cx="3344983" cy="4120271"/>
          </a:xfrm>
          <a:prstGeom prst="round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D7EF06-9E8F-747F-57E9-673B3533B43C}"/>
              </a:ext>
            </a:extLst>
          </p:cNvPr>
          <p:cNvSpPr/>
          <p:nvPr/>
        </p:nvSpPr>
        <p:spPr>
          <a:xfrm>
            <a:off x="7438683" y="1309076"/>
            <a:ext cx="3344983" cy="4636086"/>
          </a:xfrm>
          <a:prstGeom prst="round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5E0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2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</dc:creator>
  <cp:revision>3</cp:revision>
  <dcterms:modified xsi:type="dcterms:W3CDTF">2025-09-01T12:41:52Z</dcterms:modified>
</cp:coreProperties>
</file>